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73" r:id="rId6"/>
    <p:sldId id="296" r:id="rId7"/>
    <p:sldId id="311" r:id="rId8"/>
    <p:sldId id="316" r:id="rId9"/>
    <p:sldId id="300" r:id="rId10"/>
    <p:sldId id="317" r:id="rId11"/>
    <p:sldId id="319" r:id="rId12"/>
    <p:sldId id="310" r:id="rId13"/>
    <p:sldId id="309" r:id="rId14"/>
    <p:sldId id="318" r:id="rId15"/>
    <p:sldId id="294" r:id="rId16"/>
    <p:sldId id="321" r:id="rId17"/>
    <p:sldId id="290" r:id="rId18"/>
    <p:sldId id="304" r:id="rId19"/>
    <p:sldId id="278" r:id="rId20"/>
    <p:sldId id="284" r:id="rId21"/>
    <p:sldId id="285" r:id="rId22"/>
    <p:sldId id="286" r:id="rId23"/>
    <p:sldId id="307" r:id="rId24"/>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04/17/2020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447800"/>
            <a:ext cx="9144000" cy="609600"/>
          </a:xfrm>
        </p:spPr>
        <p:txBody>
          <a:bodyPr>
            <a:normAutofit/>
          </a:bodyPr>
          <a:lstStyle/>
          <a:p>
            <a:r>
              <a:rPr lang="en-US" b="1" dirty="0">
                <a:solidFill>
                  <a:schemeClr val="tx1"/>
                </a:solidFill>
              </a:rPr>
              <a:t>April 16, 2020</a:t>
            </a:r>
            <a:endParaRPr lang="en-US" b="1" i="1" dirty="0">
              <a:solidFill>
                <a:schemeClr val="tx1"/>
              </a:solidFill>
            </a:endParaRPr>
          </a:p>
        </p:txBody>
      </p:sp>
      <p:sp>
        <p:nvSpPr>
          <p:cNvPr id="4" name="Title 3"/>
          <p:cNvSpPr>
            <a:spLocks noGrp="1"/>
          </p:cNvSpPr>
          <p:nvPr>
            <p:ph type="ctrTitle"/>
          </p:nvPr>
        </p:nvSpPr>
        <p:spPr>
          <a:xfrm>
            <a:off x="457200" y="990600"/>
            <a:ext cx="8229600" cy="685800"/>
          </a:xfrm>
        </p:spPr>
        <p:txBody>
          <a:bodyPr/>
          <a:lstStyle/>
          <a:p>
            <a:r>
              <a:rPr lang="en-US" sz="3600" dirty="0">
                <a:solidFill>
                  <a:schemeClr val="tx1"/>
                </a:solidFill>
              </a:rPr>
              <a:t>Washoe County Board of Adjustment</a:t>
            </a:r>
          </a:p>
        </p:txBody>
      </p:sp>
      <p:sp>
        <p:nvSpPr>
          <p:cNvPr id="5" name="Title 2"/>
          <p:cNvSpPr txBox="1">
            <a:spLocks/>
          </p:cNvSpPr>
          <p:nvPr/>
        </p:nvSpPr>
        <p:spPr>
          <a:xfrm>
            <a:off x="1219200" y="76200"/>
            <a:ext cx="7848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r>
              <a:rPr lang="en-US" sz="3600" dirty="0"/>
              <a:t>WVIO-PLA19-0176 (Anthony Appeal)</a:t>
            </a:r>
          </a:p>
        </p:txBody>
      </p:sp>
      <p:pic>
        <p:nvPicPr>
          <p:cNvPr id="7" name="Picture 6">
            <a:extLst>
              <a:ext uri="{FF2B5EF4-FFF2-40B4-BE49-F238E27FC236}">
                <a16:creationId xmlns:a16="http://schemas.microsoft.com/office/drawing/2014/main" id="{D9DC184D-C073-407B-88B0-71D99A908F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1981200"/>
            <a:ext cx="5330656" cy="4114800"/>
          </a:xfrm>
          <a:prstGeom prst="rect">
            <a:avLst/>
          </a:prstGeom>
          <a:ln w="19050">
            <a:solidFill>
              <a:schemeClr val="accent1"/>
            </a:solidFill>
          </a:ln>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82000" cy="4572000"/>
          </a:xfrm>
        </p:spPr>
        <p:txBody>
          <a:bodyPr>
            <a:noAutofit/>
          </a:bodyPr>
          <a:lstStyle/>
          <a:p>
            <a:r>
              <a:rPr lang="en-US" sz="2800" dirty="0"/>
              <a:t>Appeal of an Administrative Hearing Order</a:t>
            </a:r>
          </a:p>
          <a:p>
            <a:r>
              <a:rPr lang="en-US" sz="2800" dirty="0"/>
              <a:t>Per WCC Chapter 125, </a:t>
            </a:r>
            <a:r>
              <a:rPr lang="en-US" sz="2800" i="1" dirty="0"/>
              <a:t>Administrative Enforcement Code – </a:t>
            </a:r>
            <a:r>
              <a:rPr lang="en-US" sz="2800" dirty="0"/>
              <a:t>BOA is deciding body on such appeals…</a:t>
            </a:r>
            <a:endParaRPr lang="en-US" sz="2800" i="1" dirty="0"/>
          </a:p>
          <a:p>
            <a:r>
              <a:rPr lang="en-US" sz="2800" dirty="0"/>
              <a:t>If the matter involves a violation of WCC 110 (i.e. the Development Code)</a:t>
            </a:r>
          </a:p>
          <a:p>
            <a:r>
              <a:rPr lang="en-US" sz="2800" dirty="0"/>
              <a:t>BOA decision on the appeal is final unless a petition for judicial review is submitted </a:t>
            </a:r>
          </a:p>
          <a:p>
            <a:pPr marL="0" indent="0">
              <a:buNone/>
            </a:pPr>
            <a:r>
              <a:rPr lang="en-US" sz="2800" dirty="0"/>
              <a:t>    (which is then the final step in the process)</a:t>
            </a:r>
          </a:p>
          <a:p>
            <a:endParaRPr lang="en-US" sz="2800" dirty="0"/>
          </a:p>
          <a:p>
            <a:pPr marL="0" indent="0">
              <a:buNone/>
            </a:pPr>
            <a:endParaRPr lang="en-US" sz="2800" dirty="0"/>
          </a:p>
        </p:txBody>
      </p:sp>
      <p:sp>
        <p:nvSpPr>
          <p:cNvPr id="3" name="Title 2"/>
          <p:cNvSpPr>
            <a:spLocks noGrp="1"/>
          </p:cNvSpPr>
          <p:nvPr>
            <p:ph type="title"/>
          </p:nvPr>
        </p:nvSpPr>
        <p:spPr>
          <a:xfrm>
            <a:off x="1219200" y="76200"/>
            <a:ext cx="7086600" cy="792162"/>
          </a:xfrm>
        </p:spPr>
        <p:txBody>
          <a:bodyPr/>
          <a:lstStyle/>
          <a:p>
            <a:r>
              <a:rPr lang="en-US" dirty="0"/>
              <a:t>Background/Overview</a:t>
            </a:r>
          </a:p>
        </p:txBody>
      </p:sp>
    </p:spTree>
    <p:extLst>
      <p:ext uri="{BB962C8B-B14F-4D97-AF65-F5344CB8AC3E}">
        <p14:creationId xmlns:p14="http://schemas.microsoft.com/office/powerpoint/2010/main" val="3139105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82000" cy="4572000"/>
          </a:xfrm>
        </p:spPr>
        <p:txBody>
          <a:bodyPr>
            <a:noAutofit/>
          </a:bodyPr>
          <a:lstStyle/>
          <a:p>
            <a:r>
              <a:rPr lang="en-US" sz="2800" dirty="0"/>
              <a:t>Subject property is in the lower end of Sun Valley at 3765 Moorpark Ct.</a:t>
            </a:r>
          </a:p>
          <a:p>
            <a:r>
              <a:rPr lang="en-US" sz="2800" dirty="0"/>
              <a:t>.62-acre property surrounded by properties of similar size and configuration</a:t>
            </a:r>
          </a:p>
          <a:p>
            <a:r>
              <a:rPr lang="en-US" sz="2800" dirty="0"/>
              <a:t>Regulatory Zone is Medium Density Suburban (MDS)</a:t>
            </a:r>
          </a:p>
          <a:p>
            <a:pPr marL="0" indent="0">
              <a:buNone/>
            </a:pPr>
            <a:endParaRPr lang="en-US" sz="2800" dirty="0"/>
          </a:p>
        </p:txBody>
      </p:sp>
      <p:sp>
        <p:nvSpPr>
          <p:cNvPr id="3" name="Title 2"/>
          <p:cNvSpPr>
            <a:spLocks noGrp="1"/>
          </p:cNvSpPr>
          <p:nvPr>
            <p:ph type="title"/>
          </p:nvPr>
        </p:nvSpPr>
        <p:spPr>
          <a:xfrm>
            <a:off x="1219200" y="76200"/>
            <a:ext cx="7086600" cy="792162"/>
          </a:xfrm>
        </p:spPr>
        <p:txBody>
          <a:bodyPr/>
          <a:lstStyle/>
          <a:p>
            <a:r>
              <a:rPr lang="en-US" dirty="0"/>
              <a:t>Background/Overview</a:t>
            </a:r>
          </a:p>
        </p:txBody>
      </p:sp>
    </p:spTree>
    <p:extLst>
      <p:ext uri="{BB962C8B-B14F-4D97-AF65-F5344CB8AC3E}">
        <p14:creationId xmlns:p14="http://schemas.microsoft.com/office/powerpoint/2010/main" val="2428100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a:extLst>
              <a:ext uri="{FF2B5EF4-FFF2-40B4-BE49-F238E27FC236}">
                <a16:creationId xmlns:a16="http://schemas.microsoft.com/office/drawing/2014/main" id="{CA8B5809-04CC-418D-80F8-7C6DEE9A21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2318" y="0"/>
            <a:ext cx="5299364" cy="6858000"/>
          </a:xfrm>
          <a:prstGeom prst="rect">
            <a:avLst/>
          </a:prstGeom>
        </p:spPr>
      </p:pic>
    </p:spTree>
    <p:extLst>
      <p:ext uri="{BB962C8B-B14F-4D97-AF65-F5344CB8AC3E}">
        <p14:creationId xmlns:p14="http://schemas.microsoft.com/office/powerpoint/2010/main" val="1697193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82000" cy="4800600"/>
          </a:xfrm>
        </p:spPr>
        <p:txBody>
          <a:bodyPr>
            <a:noAutofit/>
          </a:bodyPr>
          <a:lstStyle/>
          <a:p>
            <a:pPr hangingPunct="0"/>
            <a:r>
              <a:rPr lang="en-US" sz="2800" dirty="0"/>
              <a:t>Anonymous complaint received August 20, 2019 </a:t>
            </a:r>
          </a:p>
          <a:p>
            <a:pPr hangingPunct="0"/>
            <a:r>
              <a:rPr lang="en-US" sz="2800" dirty="0"/>
              <a:t>Alleged placement of a mobile home without the required set up permit.</a:t>
            </a:r>
          </a:p>
          <a:p>
            <a:r>
              <a:rPr lang="en-US" sz="2800" dirty="0"/>
              <a:t>Upon field investigation, the CEO confirmed that a mobile home was visibly stored on the property</a:t>
            </a:r>
          </a:p>
          <a:p>
            <a:r>
              <a:rPr lang="en-US" sz="2800" dirty="0"/>
              <a:t>Set up permit not issued according to county records</a:t>
            </a:r>
          </a:p>
          <a:p>
            <a:r>
              <a:rPr lang="en-US" sz="2800" dirty="0"/>
              <a:t>Constitutes storage of the home on vacant property (not allowed in MDS Regulatory Zone)</a:t>
            </a:r>
          </a:p>
        </p:txBody>
      </p:sp>
      <p:sp>
        <p:nvSpPr>
          <p:cNvPr id="3" name="Title 2"/>
          <p:cNvSpPr>
            <a:spLocks noGrp="1"/>
          </p:cNvSpPr>
          <p:nvPr>
            <p:ph type="title"/>
          </p:nvPr>
        </p:nvSpPr>
        <p:spPr>
          <a:xfrm>
            <a:off x="1219200" y="76200"/>
            <a:ext cx="7086600" cy="792162"/>
          </a:xfrm>
        </p:spPr>
        <p:txBody>
          <a:bodyPr/>
          <a:lstStyle/>
          <a:p>
            <a:r>
              <a:rPr lang="en-US" dirty="0"/>
              <a:t>Background/Overview</a:t>
            </a:r>
          </a:p>
        </p:txBody>
      </p:sp>
    </p:spTree>
    <p:extLst>
      <p:ext uri="{BB962C8B-B14F-4D97-AF65-F5344CB8AC3E}">
        <p14:creationId xmlns:p14="http://schemas.microsoft.com/office/powerpoint/2010/main" val="1499804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a:t>Background/Overview</a:t>
            </a:r>
          </a:p>
        </p:txBody>
      </p:sp>
      <p:pic>
        <p:nvPicPr>
          <p:cNvPr id="4" name="Picture 3">
            <a:extLst>
              <a:ext uri="{FF2B5EF4-FFF2-40B4-BE49-F238E27FC236}">
                <a16:creationId xmlns:a16="http://schemas.microsoft.com/office/drawing/2014/main" id="{90A70FAA-A58E-4125-A080-A927674DF8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1" y="933226"/>
            <a:ext cx="6096000" cy="4991548"/>
          </a:xfrm>
          <a:prstGeom prst="rect">
            <a:avLst/>
          </a:prstGeom>
          <a:ln w="19050">
            <a:solidFill>
              <a:schemeClr val="tx2"/>
            </a:solidFill>
          </a:ln>
        </p:spPr>
      </p:pic>
    </p:spTree>
    <p:extLst>
      <p:ext uri="{BB962C8B-B14F-4D97-AF65-F5344CB8AC3E}">
        <p14:creationId xmlns:p14="http://schemas.microsoft.com/office/powerpoint/2010/main" val="56436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a:t>Background/Overview</a:t>
            </a:r>
          </a:p>
        </p:txBody>
      </p:sp>
      <p:pic>
        <p:nvPicPr>
          <p:cNvPr id="9" name="Picture 8">
            <a:extLst>
              <a:ext uri="{FF2B5EF4-FFF2-40B4-BE49-F238E27FC236}">
                <a16:creationId xmlns:a16="http://schemas.microsoft.com/office/drawing/2014/main" id="{FC67374F-B840-48F0-99DE-3134311801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2421" y="868362"/>
            <a:ext cx="5419158" cy="5337612"/>
          </a:xfrm>
          <a:prstGeom prst="rect">
            <a:avLst/>
          </a:prstGeom>
          <a:ln w="19050">
            <a:solidFill>
              <a:schemeClr val="tx2"/>
            </a:solidFill>
          </a:ln>
        </p:spPr>
      </p:pic>
    </p:spTree>
    <p:extLst>
      <p:ext uri="{BB962C8B-B14F-4D97-AF65-F5344CB8AC3E}">
        <p14:creationId xmlns:p14="http://schemas.microsoft.com/office/powerpoint/2010/main" val="4160552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a:t>Background/Overview</a:t>
            </a:r>
          </a:p>
        </p:txBody>
      </p:sp>
      <p:pic>
        <p:nvPicPr>
          <p:cNvPr id="6" name="Picture 5">
            <a:extLst>
              <a:ext uri="{FF2B5EF4-FFF2-40B4-BE49-F238E27FC236}">
                <a16:creationId xmlns:a16="http://schemas.microsoft.com/office/drawing/2014/main" id="{E9A01A7E-AC9D-43C6-B33C-B7D45EEA40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4376" y="914400"/>
            <a:ext cx="6613963" cy="5105400"/>
          </a:xfrm>
          <a:prstGeom prst="rect">
            <a:avLst/>
          </a:prstGeom>
        </p:spPr>
      </p:pic>
      <p:sp>
        <p:nvSpPr>
          <p:cNvPr id="7" name="TextBox 6">
            <a:extLst>
              <a:ext uri="{FF2B5EF4-FFF2-40B4-BE49-F238E27FC236}">
                <a16:creationId xmlns:a16="http://schemas.microsoft.com/office/drawing/2014/main" id="{F91E0C7F-89D4-4C81-BBDB-E1AFD7BD4C54}"/>
              </a:ext>
            </a:extLst>
          </p:cNvPr>
          <p:cNvSpPr txBox="1"/>
          <p:nvPr/>
        </p:nvSpPr>
        <p:spPr>
          <a:xfrm>
            <a:off x="1340813" y="5410200"/>
            <a:ext cx="1981200" cy="369332"/>
          </a:xfrm>
          <a:prstGeom prst="rect">
            <a:avLst/>
          </a:prstGeom>
          <a:solidFill>
            <a:schemeClr val="bg1"/>
          </a:solidFill>
          <a:ln>
            <a:solidFill>
              <a:schemeClr val="tx1"/>
            </a:solidFill>
          </a:ln>
        </p:spPr>
        <p:txBody>
          <a:bodyPr wrap="square" rtlCol="0">
            <a:spAutoFit/>
          </a:bodyPr>
          <a:lstStyle/>
          <a:p>
            <a:r>
              <a:rPr lang="en-US" dirty="0">
                <a:solidFill>
                  <a:srgbClr val="FF0000"/>
                </a:solidFill>
              </a:rPr>
              <a:t>3765 Moorpark Ct</a:t>
            </a:r>
          </a:p>
        </p:txBody>
      </p:sp>
    </p:spTree>
    <p:extLst>
      <p:ext uri="{BB962C8B-B14F-4D97-AF65-F5344CB8AC3E}">
        <p14:creationId xmlns:p14="http://schemas.microsoft.com/office/powerpoint/2010/main" val="2709510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a:t>Background/Overview</a:t>
            </a:r>
          </a:p>
        </p:txBody>
      </p:sp>
      <p:pic>
        <p:nvPicPr>
          <p:cNvPr id="5" name="Picture 4">
            <a:extLst>
              <a:ext uri="{FF2B5EF4-FFF2-40B4-BE49-F238E27FC236}">
                <a16:creationId xmlns:a16="http://schemas.microsoft.com/office/drawing/2014/main" id="{FD520C43-DBEB-4DE4-9CD8-5D7396EB9E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000" y="857250"/>
            <a:ext cx="6781800" cy="5086350"/>
          </a:xfrm>
          <a:prstGeom prst="rect">
            <a:avLst/>
          </a:prstGeom>
          <a:ln w="19050">
            <a:solidFill>
              <a:schemeClr val="tx2"/>
            </a:solidFill>
          </a:ln>
        </p:spPr>
      </p:pic>
      <p:sp>
        <p:nvSpPr>
          <p:cNvPr id="6" name="TextBox 5">
            <a:extLst>
              <a:ext uri="{FF2B5EF4-FFF2-40B4-BE49-F238E27FC236}">
                <a16:creationId xmlns:a16="http://schemas.microsoft.com/office/drawing/2014/main" id="{76552C64-60FD-4041-966A-DE9F39FEF5F7}"/>
              </a:ext>
            </a:extLst>
          </p:cNvPr>
          <p:cNvSpPr txBox="1"/>
          <p:nvPr/>
        </p:nvSpPr>
        <p:spPr>
          <a:xfrm>
            <a:off x="1219200" y="5486400"/>
            <a:ext cx="1981200" cy="369332"/>
          </a:xfrm>
          <a:prstGeom prst="rect">
            <a:avLst/>
          </a:prstGeom>
          <a:solidFill>
            <a:schemeClr val="bg1"/>
          </a:solidFill>
          <a:ln>
            <a:solidFill>
              <a:schemeClr val="tx1"/>
            </a:solidFill>
          </a:ln>
        </p:spPr>
        <p:txBody>
          <a:bodyPr wrap="square" rtlCol="0">
            <a:spAutoFit/>
          </a:bodyPr>
          <a:lstStyle/>
          <a:p>
            <a:r>
              <a:rPr lang="en-US" dirty="0">
                <a:solidFill>
                  <a:srgbClr val="FF0000"/>
                </a:solidFill>
              </a:rPr>
              <a:t>3765 Moorpark Ct</a:t>
            </a:r>
          </a:p>
        </p:txBody>
      </p:sp>
    </p:spTree>
    <p:extLst>
      <p:ext uri="{BB962C8B-B14F-4D97-AF65-F5344CB8AC3E}">
        <p14:creationId xmlns:p14="http://schemas.microsoft.com/office/powerpoint/2010/main" val="2816985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a:t>Background/Overview</a:t>
            </a:r>
          </a:p>
        </p:txBody>
      </p:sp>
      <p:pic>
        <p:nvPicPr>
          <p:cNvPr id="4" name="Picture 3">
            <a:extLst>
              <a:ext uri="{FF2B5EF4-FFF2-40B4-BE49-F238E27FC236}">
                <a16:creationId xmlns:a16="http://schemas.microsoft.com/office/drawing/2014/main" id="{FC115154-72E7-451D-927D-B768031B04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914400"/>
            <a:ext cx="6705600" cy="5029200"/>
          </a:xfrm>
          <a:prstGeom prst="rect">
            <a:avLst/>
          </a:prstGeom>
          <a:ln w="19050">
            <a:solidFill>
              <a:schemeClr val="tx2"/>
            </a:solidFill>
          </a:ln>
        </p:spPr>
      </p:pic>
      <p:sp>
        <p:nvSpPr>
          <p:cNvPr id="6" name="TextBox 5">
            <a:extLst>
              <a:ext uri="{FF2B5EF4-FFF2-40B4-BE49-F238E27FC236}">
                <a16:creationId xmlns:a16="http://schemas.microsoft.com/office/drawing/2014/main" id="{76552C64-60FD-4041-966A-DE9F39FEF5F7}"/>
              </a:ext>
            </a:extLst>
          </p:cNvPr>
          <p:cNvSpPr txBox="1"/>
          <p:nvPr/>
        </p:nvSpPr>
        <p:spPr>
          <a:xfrm>
            <a:off x="1295400" y="5486400"/>
            <a:ext cx="2286000" cy="369332"/>
          </a:xfrm>
          <a:prstGeom prst="rect">
            <a:avLst/>
          </a:prstGeom>
          <a:solidFill>
            <a:schemeClr val="bg1"/>
          </a:solidFill>
          <a:ln>
            <a:solidFill>
              <a:schemeClr val="tx1"/>
            </a:solidFill>
          </a:ln>
        </p:spPr>
        <p:txBody>
          <a:bodyPr wrap="square" rtlCol="0">
            <a:spAutoFit/>
          </a:bodyPr>
          <a:lstStyle/>
          <a:p>
            <a:r>
              <a:rPr lang="en-US" dirty="0">
                <a:solidFill>
                  <a:srgbClr val="FF0000"/>
                </a:solidFill>
              </a:rPr>
              <a:t>4880 Sun Valley Blvd.</a:t>
            </a:r>
          </a:p>
        </p:txBody>
      </p:sp>
    </p:spTree>
    <p:extLst>
      <p:ext uri="{BB962C8B-B14F-4D97-AF65-F5344CB8AC3E}">
        <p14:creationId xmlns:p14="http://schemas.microsoft.com/office/powerpoint/2010/main" val="284944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305800" cy="4572000"/>
          </a:xfrm>
        </p:spPr>
        <p:txBody>
          <a:bodyPr>
            <a:noAutofit/>
          </a:bodyPr>
          <a:lstStyle/>
          <a:p>
            <a:r>
              <a:rPr lang="en-US" sz="2700" dirty="0"/>
              <a:t>Administrative Warning issued on August 22, 2019 compliance date of September 22, 2019 set</a:t>
            </a:r>
          </a:p>
          <a:p>
            <a:r>
              <a:rPr lang="en-US" sz="2700" dirty="0"/>
              <a:t>2</a:t>
            </a:r>
            <a:r>
              <a:rPr lang="en-US" sz="2700" baseline="30000" dirty="0"/>
              <a:t>nd</a:t>
            </a:r>
            <a:r>
              <a:rPr lang="en-US" sz="2700" dirty="0"/>
              <a:t> Administrative Warning issued On September 24, new compliance date of October 27, 2019 granted</a:t>
            </a:r>
          </a:p>
          <a:p>
            <a:r>
              <a:rPr lang="en-US" sz="2700" dirty="0"/>
              <a:t>Due to non-compliance, 1</a:t>
            </a:r>
            <a:r>
              <a:rPr lang="en-US" sz="2700" baseline="30000" dirty="0"/>
              <a:t>st</a:t>
            </a:r>
            <a:r>
              <a:rPr lang="en-US" sz="2700" dirty="0"/>
              <a:t> Penalty Notice issued on October 29, 2019 </a:t>
            </a:r>
          </a:p>
          <a:p>
            <a:r>
              <a:rPr lang="en-US" sz="2700" dirty="0"/>
              <a:t>Owner appealed PN on November 30, 2019 </a:t>
            </a:r>
          </a:p>
          <a:p>
            <a:r>
              <a:rPr lang="en-US" sz="2700" dirty="0"/>
              <a:t>Administrative Hearing held on January 15, 2020 </a:t>
            </a:r>
          </a:p>
          <a:p>
            <a:pPr marL="0" indent="0">
              <a:buNone/>
            </a:pPr>
            <a:endParaRPr lang="en-US" sz="2700" dirty="0"/>
          </a:p>
        </p:txBody>
      </p:sp>
      <p:sp>
        <p:nvSpPr>
          <p:cNvPr id="3" name="Title 2"/>
          <p:cNvSpPr>
            <a:spLocks noGrp="1"/>
          </p:cNvSpPr>
          <p:nvPr>
            <p:ph type="title"/>
          </p:nvPr>
        </p:nvSpPr>
        <p:spPr>
          <a:xfrm>
            <a:off x="1219200" y="76200"/>
            <a:ext cx="7086600" cy="792162"/>
          </a:xfrm>
        </p:spPr>
        <p:txBody>
          <a:bodyPr/>
          <a:lstStyle/>
          <a:p>
            <a:r>
              <a:rPr lang="en-US" dirty="0"/>
              <a:t>Background/Overview</a:t>
            </a:r>
          </a:p>
        </p:txBody>
      </p:sp>
    </p:spTree>
    <p:extLst>
      <p:ext uri="{BB962C8B-B14F-4D97-AF65-F5344CB8AC3E}">
        <p14:creationId xmlns:p14="http://schemas.microsoft.com/office/powerpoint/2010/main" val="1281154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305800" cy="4572000"/>
          </a:xfrm>
        </p:spPr>
        <p:txBody>
          <a:bodyPr>
            <a:noAutofit/>
          </a:bodyPr>
          <a:lstStyle/>
          <a:p>
            <a:r>
              <a:rPr lang="en-US" sz="2700" dirty="0"/>
              <a:t>Administrative Hearing Officer confirmed the violation (based on evidence and testimony at hearing) </a:t>
            </a:r>
          </a:p>
          <a:p>
            <a:r>
              <a:rPr lang="en-US" sz="2700" dirty="0"/>
              <a:t>Administrative Order issued requiring:</a:t>
            </a:r>
          </a:p>
          <a:p>
            <a:pPr lvl="1">
              <a:buFont typeface="Arial" panose="020B0604020202020204" pitchFamily="34" charset="0"/>
              <a:buChar char="•"/>
            </a:pPr>
            <a:r>
              <a:rPr lang="en-US" sz="2700" dirty="0"/>
              <a:t>Legalize placement by obtaining a building permit; or,</a:t>
            </a:r>
          </a:p>
          <a:p>
            <a:pPr lvl="1">
              <a:buFont typeface="Arial" panose="020B0604020202020204" pitchFamily="34" charset="0"/>
              <a:buChar char="•"/>
            </a:pPr>
            <a:r>
              <a:rPr lang="en-US" sz="2700" dirty="0"/>
              <a:t>Remove home by no later than </a:t>
            </a:r>
            <a:r>
              <a:rPr lang="en-US" sz="2700" u="sng" dirty="0">
                <a:highlight>
                  <a:srgbClr val="FFFF00"/>
                </a:highlight>
              </a:rPr>
              <a:t>April 1, 2020</a:t>
            </a:r>
          </a:p>
          <a:p>
            <a:r>
              <a:rPr lang="en-US" sz="2700" dirty="0"/>
              <a:t>Owner appealed order on February 4, 2020 to the BOA</a:t>
            </a:r>
          </a:p>
          <a:p>
            <a:r>
              <a:rPr lang="en-US" sz="2700" dirty="0"/>
              <a:t>Proceedings stayed until disposition of BOA appeal hearing</a:t>
            </a:r>
          </a:p>
          <a:p>
            <a:pPr marL="0" indent="0">
              <a:buNone/>
            </a:pPr>
            <a:endParaRPr lang="en-US" sz="2700" dirty="0"/>
          </a:p>
        </p:txBody>
      </p:sp>
      <p:sp>
        <p:nvSpPr>
          <p:cNvPr id="3" name="Title 2"/>
          <p:cNvSpPr>
            <a:spLocks noGrp="1"/>
          </p:cNvSpPr>
          <p:nvPr>
            <p:ph type="title"/>
          </p:nvPr>
        </p:nvSpPr>
        <p:spPr>
          <a:xfrm>
            <a:off x="1219200" y="76200"/>
            <a:ext cx="7086600" cy="792162"/>
          </a:xfrm>
        </p:spPr>
        <p:txBody>
          <a:bodyPr/>
          <a:lstStyle/>
          <a:p>
            <a:r>
              <a:rPr lang="en-US" dirty="0"/>
              <a:t>Background/Overview</a:t>
            </a:r>
          </a:p>
        </p:txBody>
      </p:sp>
    </p:spTree>
    <p:extLst>
      <p:ext uri="{BB962C8B-B14F-4D97-AF65-F5344CB8AC3E}">
        <p14:creationId xmlns:p14="http://schemas.microsoft.com/office/powerpoint/2010/main" val="1760079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a:t>Analysis</a:t>
            </a:r>
          </a:p>
        </p:txBody>
      </p:sp>
      <p:sp>
        <p:nvSpPr>
          <p:cNvPr id="4" name="Content Placeholder 3"/>
          <p:cNvSpPr>
            <a:spLocks noGrp="1"/>
          </p:cNvSpPr>
          <p:nvPr>
            <p:ph idx="1"/>
          </p:nvPr>
        </p:nvSpPr>
        <p:spPr>
          <a:xfrm>
            <a:off x="457200" y="1123950"/>
            <a:ext cx="8229600" cy="4610100"/>
          </a:xfrm>
        </p:spPr>
        <p:txBody>
          <a:bodyPr>
            <a:noAutofit/>
          </a:bodyPr>
          <a:lstStyle/>
          <a:p>
            <a:pPr hangingPunct="0"/>
            <a:r>
              <a:rPr lang="en-US" sz="2700" dirty="0"/>
              <a:t>Violation of WCC 110.306.35(j), </a:t>
            </a:r>
            <a:r>
              <a:rPr lang="en-US" sz="2700" u="sng" dirty="0"/>
              <a:t>Mobile Home Set Up Permit Required</a:t>
            </a:r>
            <a:r>
              <a:rPr lang="en-US" sz="2700" dirty="0"/>
              <a:t>.  (outdoor storage prohibited)</a:t>
            </a:r>
          </a:p>
          <a:p>
            <a:r>
              <a:rPr lang="en-US" sz="2700" dirty="0"/>
              <a:t>As staff understands it, the appellant has argued that Washoe County ordinances do not apply to them  </a:t>
            </a:r>
          </a:p>
          <a:p>
            <a:r>
              <a:rPr lang="en-US" sz="2700" dirty="0"/>
              <a:t>The appellant has recorded scores of fake or unauthenticated documents at the Recorders office to support their argument(s)</a:t>
            </a:r>
          </a:p>
          <a:p>
            <a:r>
              <a:rPr lang="en-US" sz="2700" dirty="0"/>
              <a:t>Claiming “Sovereign” status over property (similar to Native American sovereignty)  </a:t>
            </a:r>
          </a:p>
          <a:p>
            <a:endParaRPr lang="en-US" sz="2700" dirty="0"/>
          </a:p>
        </p:txBody>
      </p:sp>
    </p:spTree>
    <p:extLst>
      <p:ext uri="{BB962C8B-B14F-4D97-AF65-F5344CB8AC3E}">
        <p14:creationId xmlns:p14="http://schemas.microsoft.com/office/powerpoint/2010/main" val="1221052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a:t>Analysis</a:t>
            </a:r>
          </a:p>
        </p:txBody>
      </p:sp>
      <p:sp>
        <p:nvSpPr>
          <p:cNvPr id="4" name="Content Placeholder 3"/>
          <p:cNvSpPr>
            <a:spLocks noGrp="1"/>
          </p:cNvSpPr>
          <p:nvPr>
            <p:ph idx="1"/>
          </p:nvPr>
        </p:nvSpPr>
        <p:spPr>
          <a:xfrm>
            <a:off x="457200" y="1104900"/>
            <a:ext cx="8229600" cy="4648200"/>
          </a:xfrm>
        </p:spPr>
        <p:txBody>
          <a:bodyPr>
            <a:normAutofit/>
          </a:bodyPr>
          <a:lstStyle/>
          <a:p>
            <a:pPr hangingPunct="0"/>
            <a:r>
              <a:rPr lang="en-US" sz="2700" dirty="0"/>
              <a:t>Property is fee simple real property, has an APN, and is subject to taxation; any allodial title claims are false</a:t>
            </a:r>
          </a:p>
          <a:p>
            <a:pPr hangingPunct="0"/>
            <a:r>
              <a:rPr lang="en-US" sz="2700" dirty="0"/>
              <a:t>Owners have been paying taxes since at least 2015; have not paid for 2019 to current date</a:t>
            </a:r>
          </a:p>
          <a:p>
            <a:pPr hangingPunct="0"/>
            <a:r>
              <a:rPr lang="en-US" sz="2700" dirty="0"/>
              <a:t>Owner has stated they do not intend to obtain a mobile home set up permit;</a:t>
            </a:r>
          </a:p>
          <a:p>
            <a:pPr hangingPunct="0"/>
            <a:r>
              <a:rPr lang="en-US" sz="2700" dirty="0"/>
              <a:t>Citing cost and complexity of permit process; lack of authority by county to require permit</a:t>
            </a:r>
          </a:p>
          <a:p>
            <a:pPr hangingPunct="0"/>
            <a:r>
              <a:rPr lang="en-US" sz="2700" dirty="0"/>
              <a:t>Only other available remedy, then, is </a:t>
            </a:r>
            <a:r>
              <a:rPr lang="en-US" sz="2700" u="sng" dirty="0"/>
              <a:t>removal</a:t>
            </a:r>
          </a:p>
          <a:p>
            <a:pPr hangingPunct="0"/>
            <a:endParaRPr lang="en-US" sz="2700" dirty="0"/>
          </a:p>
          <a:p>
            <a:pPr hangingPunct="0"/>
            <a:endParaRPr lang="en-US" sz="2700" dirty="0"/>
          </a:p>
        </p:txBody>
      </p:sp>
    </p:spTree>
    <p:extLst>
      <p:ext uri="{BB962C8B-B14F-4D97-AF65-F5344CB8AC3E}">
        <p14:creationId xmlns:p14="http://schemas.microsoft.com/office/powerpoint/2010/main" val="3056149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and CAB</a:t>
            </a:r>
          </a:p>
        </p:txBody>
      </p:sp>
      <p:sp>
        <p:nvSpPr>
          <p:cNvPr id="4" name="Content Placeholder 3"/>
          <p:cNvSpPr>
            <a:spLocks noGrp="1"/>
          </p:cNvSpPr>
          <p:nvPr>
            <p:ph idx="1"/>
          </p:nvPr>
        </p:nvSpPr>
        <p:spPr/>
        <p:txBody>
          <a:bodyPr>
            <a:normAutofit/>
          </a:bodyPr>
          <a:lstStyle/>
          <a:p>
            <a:r>
              <a:rPr lang="en-US" sz="2700" dirty="0"/>
              <a:t>Public notice is not required as part of an administrative enforcement action</a:t>
            </a:r>
          </a:p>
          <a:p>
            <a:r>
              <a:rPr lang="en-US" sz="2700" dirty="0"/>
              <a:t>Only noticing requirement is to notice the violator / appellant and provide due process</a:t>
            </a:r>
          </a:p>
          <a:p>
            <a:r>
              <a:rPr lang="en-US" sz="2700" dirty="0"/>
              <a:t>The appellant has been provided notice and due process as required by Chapter 125</a:t>
            </a:r>
          </a:p>
          <a:p>
            <a:r>
              <a:rPr lang="en-US" sz="2700" dirty="0"/>
              <a:t>CAB review and/or input is not part of an administrative enforcement action</a:t>
            </a:r>
          </a:p>
          <a:p>
            <a:endParaRPr lang="en-US" sz="2700" dirty="0"/>
          </a:p>
        </p:txBody>
      </p:sp>
    </p:spTree>
    <p:extLst>
      <p:ext uri="{BB962C8B-B14F-4D97-AF65-F5344CB8AC3E}">
        <p14:creationId xmlns:p14="http://schemas.microsoft.com/office/powerpoint/2010/main" val="3406720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sz="2700" dirty="0"/>
              <a:t>No other agencies have been involved in this administrative enforcement action</a:t>
            </a:r>
          </a:p>
        </p:txBody>
      </p:sp>
    </p:spTree>
    <p:extLst>
      <p:ext uri="{BB962C8B-B14F-4D97-AF65-F5344CB8AC3E}">
        <p14:creationId xmlns:p14="http://schemas.microsoft.com/office/powerpoint/2010/main" val="2083886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162800" cy="838200"/>
          </a:xfrm>
        </p:spPr>
        <p:txBody>
          <a:bodyPr/>
          <a:lstStyle/>
          <a:p>
            <a:r>
              <a:rPr lang="en-US" sz="4000" dirty="0"/>
              <a:t>Findings</a:t>
            </a:r>
          </a:p>
        </p:txBody>
      </p:sp>
      <p:sp>
        <p:nvSpPr>
          <p:cNvPr id="4" name="Content Placeholder 3"/>
          <p:cNvSpPr>
            <a:spLocks noGrp="1"/>
          </p:cNvSpPr>
          <p:nvPr>
            <p:ph idx="1"/>
          </p:nvPr>
        </p:nvSpPr>
        <p:spPr>
          <a:xfrm>
            <a:off x="533400" y="1143000"/>
            <a:ext cx="8229600" cy="4648200"/>
          </a:xfrm>
        </p:spPr>
        <p:txBody>
          <a:bodyPr>
            <a:noAutofit/>
          </a:bodyPr>
          <a:lstStyle/>
          <a:p>
            <a:pPr hangingPunct="0"/>
            <a:r>
              <a:rPr lang="en-US" sz="2700" dirty="0"/>
              <a:t>The BOA is not required to make specific findings in reaching a decision on this appeal</a:t>
            </a:r>
          </a:p>
          <a:p>
            <a:pPr hangingPunct="0"/>
            <a:r>
              <a:rPr lang="en-US" sz="2700" dirty="0"/>
              <a:t>Public record and body of evidence is sufficient</a:t>
            </a:r>
          </a:p>
          <a:p>
            <a:pPr hangingPunct="0"/>
            <a:r>
              <a:rPr lang="en-US" sz="2700" dirty="0"/>
              <a:t>A written order of the BOA decision will be prepared and executed by the Chair; and,</a:t>
            </a:r>
          </a:p>
          <a:p>
            <a:pPr hangingPunct="0"/>
            <a:r>
              <a:rPr lang="en-US" sz="2700" dirty="0"/>
              <a:t>A copy of the order is served on the appellant</a:t>
            </a:r>
          </a:p>
          <a:p>
            <a:pPr hangingPunct="0"/>
            <a:r>
              <a:rPr lang="en-US" sz="2800" dirty="0"/>
              <a:t>If the appeal is denied, the BOA should include in the written order / decision a compliance plan (e.g. remove the vehicle by </a:t>
            </a:r>
            <a:r>
              <a:rPr lang="en-US" sz="2800" u="sng" dirty="0">
                <a:solidFill>
                  <a:srgbClr val="FF0000"/>
                </a:solidFill>
              </a:rPr>
              <a:t>xx</a:t>
            </a:r>
            <a:r>
              <a:rPr lang="en-US" sz="2800" dirty="0"/>
              <a:t> date)</a:t>
            </a:r>
            <a:r>
              <a:rPr lang="en-US" sz="2700" dirty="0"/>
              <a:t>   </a:t>
            </a:r>
          </a:p>
        </p:txBody>
      </p:sp>
    </p:spTree>
    <p:extLst>
      <p:ext uri="{BB962C8B-B14F-4D97-AF65-F5344CB8AC3E}">
        <p14:creationId xmlns:p14="http://schemas.microsoft.com/office/powerpoint/2010/main" val="3799001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a:t>Possible Motion</a:t>
            </a:r>
          </a:p>
        </p:txBody>
      </p:sp>
      <p:sp>
        <p:nvSpPr>
          <p:cNvPr id="4" name="Content Placeholder 3"/>
          <p:cNvSpPr>
            <a:spLocks noGrp="1"/>
          </p:cNvSpPr>
          <p:nvPr>
            <p:ph idx="1"/>
          </p:nvPr>
        </p:nvSpPr>
        <p:spPr>
          <a:xfrm>
            <a:off x="457200" y="1066800"/>
            <a:ext cx="8305800" cy="4572000"/>
          </a:xfrm>
        </p:spPr>
        <p:txBody>
          <a:bodyPr>
            <a:noAutofit/>
          </a:bodyPr>
          <a:lstStyle/>
          <a:p>
            <a:pPr marL="0" indent="0">
              <a:lnSpc>
                <a:spcPct val="120000"/>
              </a:lnSpc>
              <a:buNone/>
            </a:pPr>
            <a:r>
              <a:rPr lang="en-US" sz="2300" dirty="0"/>
              <a:t>I move that, after giving reasoned consideration to the information contained in the staff report and information received during the public hearing, the Washoe County Board of Adjustment deny this appeal and affirm the decision of the Administrative Hearing Officer that the appellant is in violation of Washoe County Code Section 110.306.35(j), and uphold the hearing officers’ order to either remove the subject manufactured home or obtain a set up permit by </a:t>
            </a:r>
            <a:r>
              <a:rPr lang="en-US" sz="2300" dirty="0">
                <a:solidFill>
                  <a:srgbClr val="FF0000"/>
                </a:solidFill>
              </a:rPr>
              <a:t>&lt;insert date&gt;</a:t>
            </a:r>
            <a:r>
              <a:rPr lang="en-US" sz="2300" dirty="0"/>
              <a:t>, 2020;</a:t>
            </a:r>
            <a:r>
              <a:rPr lang="en-US" sz="2300" i="1" dirty="0"/>
              <a:t> </a:t>
            </a:r>
            <a:r>
              <a:rPr lang="en-US" sz="2300" dirty="0"/>
              <a:t>and, authorize the Chair of the Board of Adjustment to prepare a written order of the decision and file it with the Secretary of the Board of Adjustment, a copy of which shall be served to the appellant.</a:t>
            </a:r>
          </a:p>
        </p:txBody>
      </p:sp>
    </p:spTree>
    <p:extLst>
      <p:ext uri="{BB962C8B-B14F-4D97-AF65-F5344CB8AC3E}">
        <p14:creationId xmlns:p14="http://schemas.microsoft.com/office/powerpoint/2010/main" val="3855694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a:t>Appeal Process</a:t>
            </a:r>
          </a:p>
        </p:txBody>
      </p:sp>
      <p:sp>
        <p:nvSpPr>
          <p:cNvPr id="4" name="Content Placeholder 3"/>
          <p:cNvSpPr>
            <a:spLocks noGrp="1"/>
          </p:cNvSpPr>
          <p:nvPr>
            <p:ph idx="1"/>
          </p:nvPr>
        </p:nvSpPr>
        <p:spPr>
          <a:xfrm>
            <a:off x="533400" y="1143000"/>
            <a:ext cx="8229600" cy="4572000"/>
          </a:xfrm>
        </p:spPr>
        <p:txBody>
          <a:bodyPr>
            <a:normAutofit fontScale="92500"/>
          </a:bodyPr>
          <a:lstStyle/>
          <a:p>
            <a:pPr marL="0" indent="0">
              <a:lnSpc>
                <a:spcPct val="120000"/>
              </a:lnSpc>
              <a:buNone/>
            </a:pPr>
            <a:r>
              <a:rPr lang="en-US" sz="2800" dirty="0"/>
              <a:t>The appellant has the right to appeal the written order by filing a petition for judicial review in the Second Judicial District Court for the State of Nevada within 25 days from the date the order is mailed to the appellant.  Per WCC Section 110.910.15(</a:t>
            </a:r>
            <a:r>
              <a:rPr lang="en-US" sz="2800" dirty="0" err="1"/>
              <a:t>i</a:t>
            </a:r>
            <a:r>
              <a:rPr lang="en-US" sz="2800" dirty="0"/>
              <a:t>)(6), when a petition for judicial review is filed, the court rules shall govern the proceeding and the requested judicial review is in lieu of an appeal to the Board of County Commissioners as authorized by NRS 278.310(3)(b).</a:t>
            </a:r>
            <a:endParaRPr lang="en-US" sz="2700" dirty="0"/>
          </a:p>
        </p:txBody>
      </p:sp>
    </p:spTree>
    <p:extLst>
      <p:ext uri="{BB962C8B-B14F-4D97-AF65-F5344CB8AC3E}">
        <p14:creationId xmlns:p14="http://schemas.microsoft.com/office/powerpoint/2010/main" val="1457964659"/>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a94d8b85-37e1-4d17-8d55-8b7d207932bb"/>
    <ds:schemaRef ds:uri="http://schemas.microsoft.com/office/2006/documentManagement/types"/>
    <ds:schemaRef ds:uri="http://purl.org/dc/elements/1.1/"/>
    <ds:schemaRef ds:uri="http://schemas.microsoft.com/office/2006/metadata/properties"/>
    <ds:schemaRef ds:uri="http://schemas.microsoft.com/sharepoint/v3"/>
    <ds:schemaRef ds:uri="http://purl.org/dc/terms/"/>
    <ds:schemaRef ds:uri="CEA9126C-A9B1-4F4A-855C-DD0F845697D2"/>
    <ds:schemaRef ds:uri="http://schemas.microsoft.com/office/infopath/2007/PartnerControls"/>
    <ds:schemaRef ds:uri="http://purl.org/dc/dcmitype/"/>
    <ds:schemaRef ds:uri="http://schemas.openxmlformats.org/package/2006/metadata/core-properties"/>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5570</TotalTime>
  <Words>873</Words>
  <Application>Microsoft Office PowerPoint</Application>
  <PresentationFormat>On-screen Show (4:3)</PresentationFormat>
  <Paragraphs>68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PowerPoint_Template_2015</vt:lpstr>
      <vt:lpstr>Washoe County Board of Adjustment</vt:lpstr>
      <vt:lpstr>Background/Overview</vt:lpstr>
      <vt:lpstr>Background/Overview</vt:lpstr>
      <vt:lpstr>PowerPoint Presentation</vt:lpstr>
      <vt:lpstr>Background/Overview</vt:lpstr>
      <vt:lpstr>Background/Overview</vt:lpstr>
      <vt:lpstr>Background/Overview</vt:lpstr>
      <vt:lpstr>Background/Overview</vt:lpstr>
      <vt:lpstr>Background/Overview</vt:lpstr>
      <vt:lpstr>Background/Overview</vt:lpstr>
      <vt:lpstr>Background/Overview</vt:lpstr>
      <vt:lpstr>Background/Overview</vt:lpstr>
      <vt:lpstr>Analysis</vt:lpstr>
      <vt:lpstr>Analysis</vt:lpstr>
      <vt:lpstr>Public Notice and CAB</vt:lpstr>
      <vt:lpstr>Reviewing Agencies</vt:lpstr>
      <vt:lpstr>Findings</vt:lpstr>
      <vt:lpstr>Possible Motion</vt:lpstr>
      <vt:lpstr>Appeal Process</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169</cp:revision>
  <cp:lastPrinted>2014-10-07T22:54:33Z</cp:lastPrinted>
  <dcterms:created xsi:type="dcterms:W3CDTF">2015-09-25T21:46:02Z</dcterms:created>
  <dcterms:modified xsi:type="dcterms:W3CDTF">2020-04-17T19:14:21Z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